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56" r:id="rId2"/>
    <p:sldId id="257" r:id="rId3"/>
    <p:sldId id="275" r:id="rId4"/>
    <p:sldId id="258" r:id="rId5"/>
    <p:sldId id="264" r:id="rId6"/>
    <p:sldId id="272" r:id="rId7"/>
    <p:sldId id="266" r:id="rId8"/>
    <p:sldId id="274" r:id="rId9"/>
    <p:sldId id="273" r:id="rId10"/>
    <p:sldId id="265" r:id="rId11"/>
    <p:sldId id="276" r:id="rId12"/>
    <p:sldId id="267" r:id="rId13"/>
    <p:sldId id="278" r:id="rId14"/>
    <p:sldId id="268" r:id="rId15"/>
    <p:sldId id="279" r:id="rId16"/>
    <p:sldId id="280" r:id="rId17"/>
    <p:sldId id="269" r:id="rId18"/>
    <p:sldId id="270" r:id="rId19"/>
    <p:sldId id="281" r:id="rId20"/>
    <p:sldId id="27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4"/>
    <p:restoredTop sz="97997"/>
  </p:normalViewPr>
  <p:slideViewPr>
    <p:cSldViewPr snapToGrid="0" snapToObjects="1">
      <p:cViewPr>
        <p:scale>
          <a:sx n="95" d="100"/>
          <a:sy n="95" d="100"/>
        </p:scale>
        <p:origin x="896" y="3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08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99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05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65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5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1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9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13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725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807A-ACFE-E249-8163-9F0A5E03CD3D}" type="datetimeFigureOut">
              <a:rPr lang="en-US" smtClean="0"/>
              <a:t>11/8/16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D8087-95F9-5440-8378-576FD5580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375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nuel.lera@embl.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37459"/>
            <a:ext cx="9144000" cy="1597688"/>
          </a:xfrm>
        </p:spPr>
        <p:txBody>
          <a:bodyPr>
            <a:normAutofit fontScale="90000"/>
          </a:bodyPr>
          <a:lstStyle/>
          <a:p>
            <a:r>
              <a:rPr lang="en-US" dirty="0"/>
              <a:t>“Introduction to the Stochastic modelling of reaction networks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b="1" dirty="0" smtClean="0">
                <a:solidFill>
                  <a:schemeClr val="accent2"/>
                </a:solidFill>
              </a:rPr>
              <a:t>Day 1:</a:t>
            </a:r>
            <a:r>
              <a:rPr lang="en-US" dirty="0" smtClean="0">
                <a:solidFill>
                  <a:schemeClr val="accent2"/>
                </a:solidFill>
              </a:rPr>
              <a:t> The Gillespie algorithm</a:t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(intro)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>
            <a:noAutofit/>
          </a:bodyPr>
          <a:lstStyle/>
          <a:p>
            <a:r>
              <a:rPr lang="en-US" sz="3200" dirty="0" smtClean="0"/>
              <a:t>Manuel </a:t>
            </a:r>
            <a:r>
              <a:rPr lang="en-US" sz="3200" dirty="0" err="1" smtClean="0"/>
              <a:t>Lera</a:t>
            </a:r>
            <a:r>
              <a:rPr lang="en-US" sz="3200" dirty="0" smtClean="0"/>
              <a:t> </a:t>
            </a:r>
            <a:r>
              <a:rPr lang="en-US" sz="3200" dirty="0" err="1" smtClean="0"/>
              <a:t>Ramírez</a:t>
            </a:r>
            <a:endParaRPr lang="en-US" sz="3200" dirty="0" smtClean="0"/>
          </a:p>
          <a:p>
            <a:r>
              <a:rPr lang="en-US" sz="3200" dirty="0" smtClean="0">
                <a:hlinkClick r:id="rId2"/>
              </a:rPr>
              <a:t>manuel.lera@embl.de</a:t>
            </a:r>
            <a:endParaRPr lang="en-US" sz="3200" dirty="0" smtClean="0"/>
          </a:p>
          <a:p>
            <a:r>
              <a:rPr lang="en-US" sz="3200" dirty="0" smtClean="0"/>
              <a:t>CBB – François </a:t>
            </a:r>
            <a:r>
              <a:rPr lang="en-US" sz="3200" dirty="0" err="1" smtClean="0"/>
              <a:t>Nédélec</a:t>
            </a:r>
            <a:r>
              <a:rPr lang="en-US" sz="3200" dirty="0" smtClean="0"/>
              <a:t> Group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829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Basically, we can simulate the evolution of a chemical system by repeatedly asking this two following questions:</a:t>
            </a:r>
          </a:p>
          <a:p>
            <a:pPr lvl="1"/>
            <a:r>
              <a:rPr lang="en-US" sz="3200" i="1" dirty="0" smtClean="0"/>
              <a:t>Which reaction will happen next?</a:t>
            </a:r>
          </a:p>
          <a:p>
            <a:pPr lvl="1"/>
            <a:r>
              <a:rPr lang="en-US" sz="3200" i="1" dirty="0" smtClean="0"/>
              <a:t>When will it happen?</a:t>
            </a:r>
          </a:p>
          <a:p>
            <a:r>
              <a:rPr lang="en-US" dirty="0" smtClean="0"/>
              <a:t>How to find the response to them?</a:t>
            </a:r>
          </a:p>
          <a:p>
            <a:pPr lvl="1"/>
            <a:r>
              <a:rPr lang="en-US" dirty="0" smtClean="0"/>
              <a:t>This is the main goal of this session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886" y="3274089"/>
            <a:ext cx="1991047" cy="278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5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Gillespie </a:t>
            </a:r>
            <a:r>
              <a:rPr lang="en-US" dirty="0" smtClean="0">
                <a:solidFill>
                  <a:schemeClr val="accent2"/>
                </a:solidFill>
              </a:rPr>
              <a:t>algorithm: First, Refreshment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total volume of the system, </a:t>
                </a:r>
                <a:r>
                  <a:rPr lang="en-US" i="1" dirty="0"/>
                  <a:t>V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 series of chemical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N total number of chemical species.</a:t>
                </a:r>
              </a:p>
              <a:p>
                <a:r>
                  <a:rPr lang="en-US" dirty="0" smtClean="0"/>
                  <a:t>The quantities of those elements at time </a:t>
                </a:r>
                <a:r>
                  <a:rPr lang="en-US" i="1" dirty="0" smtClean="0"/>
                  <a:t>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=1,2,…,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possible reactions: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M, total number of reactions.</a:t>
                </a:r>
              </a:p>
              <a:p>
                <a:r>
                  <a:rPr lang="en-US" dirty="0" smtClean="0"/>
                  <a:t>Parameter for the evolution of the system: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(stochastic)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en-US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>
                          <a:latin typeface="Cambria Math" charset="0"/>
                        </a:rPr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i="1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𝐵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;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−1</m:t>
                              </m:r>
                            </m:e>
                          </m:d>
                        </m:num>
                        <m:den>
                          <m: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𝑑𝑡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19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10686"/>
              </a:xfrm>
              <a:blipFill rotWithShape="0">
                <a:blip r:embed="rId2"/>
                <a:stretch>
                  <a:fillRect l="-1043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626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algorithm: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0225"/>
                <a:ext cx="10515600" cy="4596738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𝑑𝑧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dirty="0" smtClean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dirty="0" smtClean="0"/>
                  <a:t> : probability that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 reaction happens in the interval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(t, </a:t>
                </a:r>
                <a:r>
                  <a:rPr lang="en-US" i="1" dirty="0" err="1" smtClean="0">
                    <a:solidFill>
                      <a:schemeClr val="tx1"/>
                    </a:solidFill>
                  </a:rPr>
                  <a:t>t+z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)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, and THE NEXT reaction happens in the interval 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i="1" dirty="0" err="1" smtClean="0">
                    <a:solidFill>
                      <a:schemeClr val="tx1"/>
                    </a:solidFill>
                  </a:rPr>
                  <a:t>t+z,t+z+dz</a:t>
                </a:r>
                <a:r>
                  <a:rPr lang="en-US" i="1" dirty="0" smtClean="0">
                    <a:solidFill>
                      <a:schemeClr val="tx1"/>
                    </a:solidFill>
                  </a:rPr>
                  <a:t>) and it's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chemeClr val="tx1"/>
                    </a:solidFill>
                  </a:rPr>
                  <a:t>.</a:t>
                </a:r>
                <a:endParaRPr lang="en-US" i="1" dirty="0" smtClean="0">
                  <a:solidFill>
                    <a:schemeClr val="accent6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accent4"/>
                            </a:solidFill>
                            <a:latin typeface="Cambria Math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 smtClean="0"/>
                  <a:t> : probability that no reaction happens in interval </a:t>
                </a:r>
                <a:r>
                  <a:rPr lang="en-US" i="1" dirty="0"/>
                  <a:t>(t, </a:t>
                </a:r>
                <a:r>
                  <a:rPr lang="en-US" i="1" dirty="0" err="1"/>
                  <a:t>t+z</a:t>
                </a:r>
                <a:r>
                  <a:rPr lang="en-US" i="1" dirty="0" smtClean="0"/>
                  <a:t>)</a:t>
                </a: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dirty="0" smtClean="0"/>
                  <a:t> : probability that </a:t>
                </a:r>
                <a:r>
                  <a:rPr lang="en-US" dirty="0"/>
                  <a:t>THE NEXT reaction happens in the interval </a:t>
                </a:r>
                <a:r>
                  <a:rPr lang="en-US" i="1" dirty="0"/>
                  <a:t>(</a:t>
                </a:r>
                <a:r>
                  <a:rPr lang="en-US" i="1" dirty="0" err="1"/>
                  <a:t>t+z,t+z+dz</a:t>
                </a:r>
                <a:r>
                  <a:rPr lang="en-US" i="1" dirty="0"/>
                  <a:t>) and </a:t>
                </a:r>
                <a:r>
                  <a:rPr lang="en-US" i="1" dirty="0" smtClean="0"/>
                  <a:t>it's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i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0225"/>
                <a:ext cx="10515600" cy="4596738"/>
              </a:xfrm>
              <a:blipFill rotWithShape="0">
                <a:blip r:embed="rId2"/>
                <a:stretch>
                  <a:fillRect l="-1217" r="-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3519255" y="4441198"/>
            <a:ext cx="6364687" cy="1870702"/>
            <a:chOff x="2888941" y="2682153"/>
            <a:chExt cx="6364687" cy="2429489"/>
          </a:xfrm>
        </p:grpSpPr>
        <p:grpSp>
          <p:nvGrpSpPr>
            <p:cNvPr id="31" name="Group 30"/>
            <p:cNvGrpSpPr/>
            <p:nvPr/>
          </p:nvGrpSpPr>
          <p:grpSpPr>
            <a:xfrm>
              <a:off x="2888941" y="3183141"/>
              <a:ext cx="6051441" cy="1928501"/>
              <a:chOff x="1157227" y="3861787"/>
              <a:chExt cx="6051441" cy="1928501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16" name="Rectangle 15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17" name="Rectangle 16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21" name="Straight Connector 20"/>
                <p:cNvCxnSpPr>
                  <a:stCxn id="16" idx="1"/>
                </p:cNvCxnSpPr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" name="TextBox 27"/>
              <p:cNvSpPr txBox="1"/>
              <p:nvPr/>
            </p:nvSpPr>
            <p:spPr>
              <a:xfrm>
                <a:off x="1157227" y="5402918"/>
                <a:ext cx="65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t</a:t>
                </a:r>
                <a:endParaRPr lang="en-US" i="1" dirty="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255513" y="5420956"/>
                <a:ext cx="6569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/>
                  <a:t>t</a:t>
                </a:r>
                <a:r>
                  <a:rPr lang="en-US" i="1" dirty="0" err="1" smtClean="0"/>
                  <a:t>+z</a:t>
                </a:r>
                <a:endParaRPr lang="en-US" i="1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376868" y="4712662"/>
                <a:ext cx="831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err="1" smtClean="0"/>
                  <a:t>t+z+dz</a:t>
                </a:r>
                <a:endParaRPr lang="en-US" i="1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 rot="20137416">
              <a:off x="8044146" y="2682153"/>
              <a:ext cx="1209482" cy="479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Reaction!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38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02" y="1008333"/>
            <a:ext cx="5801784" cy="435133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chemeClr val="accent2"/>
                    </a:solidFill>
                  </a:rPr>
                  <a:t>The Gillespie algorithm: what is </a:t>
                </a:r>
                <a14:m>
                  <m:oMath xmlns:m="http://schemas.openxmlformats.org/officeDocument/2006/math">
                    <m:r>
                      <a:rPr lang="en-US" sz="3600" i="1">
                        <a:solidFill>
                          <a:schemeClr val="accent2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sz="3600" i="1">
                        <a:solidFill>
                          <a:schemeClr val="accent2"/>
                        </a:solidFill>
                        <a:latin typeface="Cambria Math" charset="0"/>
                      </a:rPr>
                      <m:t>𝑑𝑧</m:t>
                    </m:r>
                  </m:oMath>
                </a14:m>
                <a:r>
                  <a:rPr lang="en-US" sz="3600" dirty="0" smtClean="0">
                    <a:solidFill>
                      <a:schemeClr val="accent2"/>
                    </a:solidFill>
                  </a:rPr>
                  <a:t>?</a:t>
                </a:r>
                <a:r>
                  <a:rPr lang="en-US" sz="3600" dirty="0"/>
                  <a:t> </a:t>
                </a:r>
                <a:endParaRPr lang="en-US" sz="2800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73112"/>
            <a:ext cx="7994468" cy="20848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71451" y="1297575"/>
            <a:ext cx="2368732" cy="3475537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0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32186" y="1705114"/>
                <a:ext cx="11061577" cy="495691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𝑑𝑧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’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’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1−</m:t>
                          </m:r>
                          <m:nary>
                            <m:naryPr>
                              <m:chr m:val="∑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𝑑𝑧</m:t>
                              </m:r>
                              <m: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′</m:t>
                              </m:r>
                            </m:e>
                          </m:nary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e>
                      </m:d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𝑧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  </m:t>
                      </m:r>
                    </m:oMath>
                  </m:oMathPara>
                </a14:m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’+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𝑑𝑧</m:t>
                          </m:r>
                          <m:r>
                            <a:rPr lang="en-US" i="1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𝑑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i="1" smtClean="0">
                                  <a:latin typeface="Cambria Math" charset="0"/>
                                </a:rPr>
                                <m:t>′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𝑑𝑧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′)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′→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/>
                </a:r>
                <a:br>
                  <a:rPr lang="en-US" b="0" dirty="0" smtClean="0"/>
                </a:b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𝑆𝑢𝑏𝑠𝑡𝑖𝑡𝑢𝑡𝑒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𝑖𝑛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𝑓𝑖𝑟𝑠𝑡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𝑒𝑞𝑢𝑎𝑡𝑖𝑜𝑛</m:t>
                      </m:r>
                      <m:r>
                        <a:rPr lang="en-US" b="0" i="1" smtClean="0">
                          <a:latin typeface="Cambria Math" charset="0"/>
                        </a:rPr>
                        <m:t>: </m:t>
                      </m:r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 strike="sngStrike">
                          <a:latin typeface="Cambria Math" charset="0"/>
                        </a:rPr>
                        <m:t>𝑑𝑧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sub>
                      </m:sSub>
                      <m:r>
                        <a:rPr lang="en-US" i="1" strike="sngStrike">
                          <a:latin typeface="Cambria Math" charset="0"/>
                        </a:rPr>
                        <m:t>𝑑𝑧</m:t>
                      </m:r>
                    </m:oMath>
                  </m:oMathPara>
                </a14:m>
                <a:endParaRPr lang="en-US" strike="sngStrike" dirty="0" smtClean="0"/>
              </a:p>
              <a:p>
                <a:pPr marL="0" indent="0">
                  <a:buNone/>
                </a:pPr>
                <a:endParaRPr lang="en-US" strike="sngStrike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trike="sngStrike" dirty="0"/>
              </a:p>
              <a:p>
                <a:pPr marL="0" indent="0">
                  <a:buNone/>
                </a:pPr>
                <a:endParaRPr lang="en-US" strike="sngStrike" dirty="0"/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32186" y="1705114"/>
                <a:ext cx="11061577" cy="4956915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1619795" y="2821577"/>
            <a:ext cx="1956066" cy="539932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46187" y="309057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Probability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o</a:t>
            </a:r>
            <a:r>
              <a:rPr lang="en-US" sz="2400" dirty="0" smtClean="0">
                <a:solidFill>
                  <a:schemeClr val="accent1"/>
                </a:solidFill>
              </a:rPr>
              <a:t>f no reaction</a:t>
            </a:r>
            <a:endParaRPr lang="en-US" sz="2400" dirty="0">
              <a:solidFill>
                <a:schemeClr val="accent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4341" y="5321461"/>
            <a:ext cx="3903299" cy="1356443"/>
            <a:chOff x="2888941" y="2695009"/>
            <a:chExt cx="6887123" cy="2813308"/>
          </a:xfrm>
        </p:grpSpPr>
        <p:grpSp>
          <p:nvGrpSpPr>
            <p:cNvPr id="14" name="Group 13"/>
            <p:cNvGrpSpPr/>
            <p:nvPr/>
          </p:nvGrpSpPr>
          <p:grpSpPr>
            <a:xfrm>
              <a:off x="2888941" y="3183141"/>
              <a:ext cx="6887123" cy="2325176"/>
              <a:chOff x="1157227" y="3861787"/>
              <a:chExt cx="6887123" cy="2325176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TextBox 16"/>
              <p:cNvSpPr txBox="1"/>
              <p:nvPr/>
            </p:nvSpPr>
            <p:spPr>
              <a:xfrm>
                <a:off x="1157227" y="5402918"/>
                <a:ext cx="656947" cy="45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0</a:t>
                </a:r>
                <a:endParaRPr lang="en-US" i="1" dirty="0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255513" y="5420956"/>
                <a:ext cx="1064788" cy="76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z'</a:t>
                </a:r>
                <a:endParaRPr lang="en-US" i="1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376869" y="4712663"/>
                <a:ext cx="1667481" cy="7660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z'+</a:t>
                </a:r>
                <a:r>
                  <a:rPr lang="en-US" i="1" dirty="0" err="1" smtClean="0"/>
                  <a:t>dz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 rot="20137416">
              <a:off x="8044146" y="2695009"/>
              <a:ext cx="1209482" cy="45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No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2693" y="4200725"/>
            <a:ext cx="3483167" cy="1302995"/>
            <a:chOff x="2888941" y="2695009"/>
            <a:chExt cx="7581108" cy="2857159"/>
          </a:xfrm>
        </p:grpSpPr>
        <p:grpSp>
          <p:nvGrpSpPr>
            <p:cNvPr id="28" name="Group 27"/>
            <p:cNvGrpSpPr/>
            <p:nvPr/>
          </p:nvGrpSpPr>
          <p:grpSpPr>
            <a:xfrm>
              <a:off x="2888941" y="3183141"/>
              <a:ext cx="7581108" cy="2369027"/>
              <a:chOff x="1157227" y="3861787"/>
              <a:chExt cx="7581108" cy="2369027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1189608" y="3861787"/>
                <a:ext cx="5237825" cy="1875083"/>
                <a:chOff x="3524436" y="3098307"/>
                <a:chExt cx="4057095" cy="1047565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3524436" y="3098307"/>
                  <a:ext cx="4057095" cy="175018"/>
                  <a:chOff x="1615736" y="3444536"/>
                  <a:chExt cx="4057095" cy="2467992"/>
                </a:xfrm>
              </p:grpSpPr>
              <p:sp>
                <p:nvSpPr>
                  <p:cNvPr id="38" name="Rectangle 37"/>
                  <p:cNvSpPr/>
                  <p:nvPr/>
                </p:nvSpPr>
                <p:spPr>
                  <a:xfrm>
                    <a:off x="1615736" y="3444536"/>
                    <a:ext cx="3923930" cy="2467992"/>
                  </a:xfrm>
                  <a:prstGeom prst="rect">
                    <a:avLst/>
                  </a:prstGeom>
                  <a:noFill/>
                  <a:ln w="25400" cmpd="sng">
                    <a:solidFill>
                      <a:schemeClr val="accent4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 smtClean="0">
                        <a:solidFill>
                          <a:schemeClr val="accent4"/>
                        </a:solidFill>
                      </a:rPr>
                      <a:t>No reaction</a:t>
                    </a:r>
                    <a:endParaRPr lang="en-US" dirty="0">
                      <a:solidFill>
                        <a:schemeClr val="accent4"/>
                      </a:solidFill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>
                  <a:xfrm>
                    <a:off x="5539666" y="3444536"/>
                    <a:ext cx="133165" cy="2467992"/>
                  </a:xfrm>
                  <a:prstGeom prst="rect">
                    <a:avLst/>
                  </a:prstGeom>
                  <a:pattFill prst="wdDnDiag">
                    <a:fgClr>
                      <a:schemeClr val="accent6"/>
                    </a:fgClr>
                    <a:bgClr>
                      <a:schemeClr val="bg1"/>
                    </a:bgClr>
                  </a:pattFill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accent6"/>
                      </a:solidFill>
                    </a:endParaRPr>
                  </a:p>
                </p:txBody>
              </p:sp>
            </p:grp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524436" y="3185816"/>
                  <a:ext cx="0" cy="960056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7448366" y="3273325"/>
                  <a:ext cx="0" cy="872547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7581531" y="3273325"/>
                  <a:ext cx="0" cy="480028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TextBox 30"/>
              <p:cNvSpPr txBox="1"/>
              <p:nvPr/>
            </p:nvSpPr>
            <p:spPr>
              <a:xfrm>
                <a:off x="1157227" y="5402918"/>
                <a:ext cx="656947" cy="453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0</a:t>
                </a:r>
                <a:endParaRPr lang="en-US" i="1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6255514" y="5420957"/>
                <a:ext cx="2148966" cy="80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z'</a:t>
                </a:r>
                <a:endParaRPr lang="en-US" i="1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376867" y="4696021"/>
                <a:ext cx="2361468" cy="8098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z'+</a:t>
                </a:r>
                <a:r>
                  <a:rPr lang="en-US" i="1" dirty="0" err="1" smtClean="0"/>
                  <a:t>dz</a:t>
                </a:r>
                <a:r>
                  <a:rPr lang="en-US" i="1" dirty="0" smtClean="0"/>
                  <a:t>'</a:t>
                </a:r>
                <a:endParaRPr lang="en-US" i="1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 rot="20137416">
              <a:off x="8044146" y="2695009"/>
              <a:ext cx="1209482" cy="453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>
                  <a:solidFill>
                    <a:schemeClr val="accent6"/>
                  </a:solidFill>
                </a:rPr>
                <a:t>No</a:t>
              </a:r>
              <a:endParaRPr lang="en-US" i="1" dirty="0">
                <a:solidFill>
                  <a:schemeClr val="accent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418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𝑧</m:t>
                        </m:r>
                      </m:sup>
                    </m:sSup>
                    <m:sSub>
                      <m:sSub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is a probability density function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What does it describe?</a:t>
                </a:r>
              </a:p>
              <a:p>
                <a:pPr marL="0" indent="0">
                  <a:buNone/>
                </a:pPr>
                <a:r>
                  <a:rPr lang="en-US" dirty="0" smtClean="0"/>
                  <a:t>Why is it an exponential?</a:t>
                </a:r>
              </a:p>
              <a:p>
                <a:pPr marL="0" indent="0">
                  <a:buNone/>
                </a:pPr>
                <a:r>
                  <a:rPr lang="en-US" dirty="0" smtClean="0"/>
                  <a:t>Is it useful for our purpose?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/>
                </a:r>
                <a:br>
                  <a:rPr lang="en-US" dirty="0" smtClean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05" y="2804160"/>
            <a:ext cx="6367173" cy="405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6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81745" y="1825625"/>
                <a:ext cx="10515600" cy="471451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Another way to think about it…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sup>
                    </m:sSup>
                  </m:oMath>
                </a14:m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latin typeface="Cambria Math" charset="0"/>
                            </a:rPr>
                            <m:t>𝜇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chemeClr val="accent4"/>
                    </a:solidFill>
                  </a:rPr>
                  <a:t>Probability of any reaction to happen during z </a:t>
                </a:r>
                <a:r>
                  <a:rPr lang="en-US" dirty="0" smtClean="0"/>
                  <a:t>* </a:t>
                </a:r>
                <a:r>
                  <a:rPr lang="en-US" dirty="0" smtClean="0">
                    <a:solidFill>
                      <a:schemeClr val="accent6"/>
                    </a:solidFill>
                  </a:rPr>
                  <a:t>that reaction being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6"/>
                        </a:solidFill>
                        <a:latin typeface="Cambria Math" charset="0"/>
                      </a:rPr>
                      <m:t>𝜇</m:t>
                    </m:r>
                  </m:oMath>
                </a14:m>
                <a:r>
                  <a:rPr lang="en-US" dirty="0" smtClean="0">
                    <a:solidFill>
                      <a:schemeClr val="accent6"/>
                    </a:solidFill>
                  </a:rPr>
                  <a:t> </a:t>
                </a:r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0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Two independent functions describe the probabilities of our questions</a:t>
                </a:r>
              </a:p>
              <a:p>
                <a:pPr marL="0" indent="0">
                  <a:buNone/>
                </a:pPr>
                <a:r>
                  <a:rPr lang="en-US" dirty="0"/>
                  <a:t>How do these pdfs look? What information can we extract from them</a:t>
                </a: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US" dirty="0" smtClean="0"/>
                  <a:t>How can we use pairs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 smtClean="0"/>
                  <a:t> that satisfy those pdfs?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1745" y="1825625"/>
                <a:ext cx="10515600" cy="4714512"/>
              </a:xfrm>
              <a:blipFill rotWithShape="0">
                <a:blip r:embed="rId2"/>
                <a:stretch>
                  <a:fillRect l="-1217" t="-2584" b="-15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Gillespie algorithm</a:t>
            </a:r>
            <a:endParaRPr lang="en-US" sz="2800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96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random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612"/>
            <a:ext cx="5884817" cy="29424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315516" y="1884665"/>
                <a:ext cx="5550468" cy="4242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𝑎𝑛𝑦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5516" y="1884665"/>
                <a:ext cx="5550468" cy="424283"/>
              </a:xfrm>
              <a:prstGeom prst="rect">
                <a:avLst/>
              </a:prstGeom>
              <a:blipFill rotWithShape="0">
                <a:blip r:embed="rId3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-198240" y="4671140"/>
                <a:ext cx="4624252" cy="798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sz="24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240" y="4671140"/>
                <a:ext cx="4624252" cy="7982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1254034" y="4789714"/>
            <a:ext cx="3796937" cy="1715588"/>
            <a:chOff x="1254034" y="4545874"/>
            <a:chExt cx="4530632" cy="1959428"/>
          </a:xfrm>
        </p:grpSpPr>
        <p:cxnSp>
          <p:nvCxnSpPr>
            <p:cNvPr id="10" name="Straight Connector 9"/>
            <p:cNvCxnSpPr/>
            <p:nvPr/>
          </p:nvCxnSpPr>
          <p:spPr>
            <a:xfrm flipH="1">
              <a:off x="1254034" y="4545874"/>
              <a:ext cx="17417" cy="1933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1254034" y="6479177"/>
              <a:ext cx="2207622" cy="1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3577044" y="4558936"/>
              <a:ext cx="17417" cy="193330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3577044" y="6492239"/>
              <a:ext cx="2207622" cy="1306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1543595" y="5068388"/>
              <a:ext cx="3925388" cy="1426027"/>
              <a:chOff x="1543595" y="4019926"/>
              <a:chExt cx="3925388" cy="247449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>
                <a:off x="1950719" y="5374276"/>
                <a:ext cx="2" cy="112014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1543595" y="5884817"/>
                <a:ext cx="17417" cy="592184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357845" y="5756366"/>
                <a:ext cx="0" cy="72934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3887290" y="4764677"/>
                <a:ext cx="2" cy="112014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577044" y="5884817"/>
                <a:ext cx="310244" cy="5438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171400" y="4035335"/>
                <a:ext cx="0" cy="729342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3887288" y="4766103"/>
                <a:ext cx="284112" cy="10210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H="1">
                <a:off x="4171400" y="4019926"/>
                <a:ext cx="1297583" cy="13983"/>
              </a:xfrm>
              <a:prstGeom prst="line">
                <a:avLst/>
              </a:prstGeom>
              <a:ln w="254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53884" y="4881214"/>
              <a:ext cx="3396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mtClean="0"/>
                <a:t>1</a:t>
              </a:r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3590097" y="5065880"/>
              <a:ext cx="166556" cy="1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8"/>
          <a:stretch/>
        </p:blipFill>
        <p:spPr>
          <a:xfrm>
            <a:off x="7602368" y="1654380"/>
            <a:ext cx="3762372" cy="3752314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6061166" y="5808617"/>
            <a:ext cx="395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Sampling doing F(x)=random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3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𝑎𝑛𝑦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dz</m:t>
                          </m:r>
                        </m:e>
                      </m:nary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𝑧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𝑧</m:t>
                              </m:r>
                            </m:sup>
                          </m:sSup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dz</m:t>
                          </m:r>
                        </m:e>
                      </m:nary>
                      <m:r>
                        <a:rPr lang="en-US" b="0" i="0" smtClean="0">
                          <a:latin typeface="Cambria Math" charset="0"/>
                        </a:rPr>
                        <m:t>=1−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:br>
                  <a:rPr lang="en-US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𝐹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>
                          <a:latin typeface="Cambria Math" charset="0"/>
                        </a:rPr>
                        <m:t>=1−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𝑧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→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4"/>
                                      </a:solidFill>
                                      <a:latin typeface="Cambria Math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charset="0"/>
                                        </a:rPr>
                                        <m:t>𝑧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Answer 1: When will the next reaction occur?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b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67749" y="4774758"/>
            <a:ext cx="2696754" cy="208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𝑧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How to think about it in this discrete case?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𝜇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𝑡h𝑒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𝑖𝑛𝑡𝑒𝑔𝑒𝑟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𝑓𝑜𝑟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𝑤h𝑖𝑐h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: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4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6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𝑟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accent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		Answer 2: What reaction will it be?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b="-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How to sample values from a PDF</a:t>
            </a:r>
            <a:endParaRPr lang="en-US" dirty="0">
              <a:solidFill>
                <a:schemeClr val="accent2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8903" y="3936274"/>
            <a:ext cx="5974080" cy="261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811383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2669178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84618" y="3681549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795555" y="3681548"/>
            <a:ext cx="4355" cy="5595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0493" y="348572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493" y="3485725"/>
                <a:ext cx="52251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81201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3477160"/>
                <a:ext cx="52251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91693" y="3485725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1693" y="3485725"/>
                <a:ext cx="522514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797335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7335" y="3477160"/>
                <a:ext cx="5225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141721" y="3477160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721" y="3477160"/>
                <a:ext cx="522514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/>
          <p:cNvSpPr/>
          <p:nvPr/>
        </p:nvSpPr>
        <p:spPr>
          <a:xfrm rot="16200000">
            <a:off x="3726622" y="1388969"/>
            <a:ext cx="558641" cy="597408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44685" y="4685682"/>
                <a:ext cx="522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685" y="4685682"/>
                <a:ext cx="522514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H="1" flipV="1">
            <a:off x="3708763" y="3936274"/>
            <a:ext cx="5444" cy="25172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30881" y="4009319"/>
            <a:ext cx="3270071" cy="29534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35230" y="3870912"/>
            <a:ext cx="1650276" cy="4498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28844" y="4628725"/>
            <a:ext cx="3963156" cy="22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Deterministic vs. stochastic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Deterministic:</a:t>
            </a:r>
            <a:r>
              <a:rPr lang="en-US" dirty="0" smtClean="0"/>
              <a:t> </a:t>
            </a:r>
            <a:r>
              <a:rPr lang="en-US" dirty="0"/>
              <a:t>every set of variable states is uniquely determined by parameters in the model and by sets of previous states of these variables; therefore, a deterministic model always performs the same way for a given set of initial conditions</a:t>
            </a:r>
            <a:r>
              <a:rPr lang="en-US" dirty="0" smtClean="0"/>
              <a:t>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Stochastic trajectory: </a:t>
            </a:r>
            <a:r>
              <a:rPr lang="en-US" dirty="0"/>
              <a:t>randomness is present, and </a:t>
            </a:r>
            <a:r>
              <a:rPr lang="en-US" dirty="0" smtClean="0"/>
              <a:t>every trajectory can be different from the others.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Stochastic:</a:t>
            </a:r>
            <a:r>
              <a:rPr lang="en-US" dirty="0" smtClean="0"/>
              <a:t> calculate deterministically some variable of the </a:t>
            </a:r>
            <a:r>
              <a:rPr lang="en-US" dirty="0"/>
              <a:t>stochastic </a:t>
            </a:r>
            <a:r>
              <a:rPr lang="en-US" dirty="0" smtClean="0"/>
              <a:t>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59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Possible projects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it on your own data</a:t>
            </a:r>
          </a:p>
          <a:p>
            <a:r>
              <a:rPr lang="en-US" dirty="0" smtClean="0"/>
              <a:t>Build master equation</a:t>
            </a:r>
          </a:p>
          <a:p>
            <a:r>
              <a:rPr lang="en-US" dirty="0" smtClean="0"/>
              <a:t>Think of an example and compare stochastic and deterministic results</a:t>
            </a:r>
          </a:p>
          <a:p>
            <a:r>
              <a:rPr lang="en-US" dirty="0" smtClean="0"/>
              <a:t>How does tau change with time in different situations?</a:t>
            </a:r>
          </a:p>
          <a:p>
            <a:r>
              <a:rPr lang="en-US" dirty="0" smtClean="0"/>
              <a:t>Suggestions?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10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Notation: Describing a chemical system over time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1574" y="1843043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The total volume of the system, </a:t>
                </a:r>
                <a:r>
                  <a:rPr lang="en-US" i="1" dirty="0"/>
                  <a:t>V</a:t>
                </a:r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A series of chemical species: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=1,2,…, </m:t>
                    </m:r>
                    <m:r>
                      <a:rPr lang="en-US" b="0" i="1" smtClean="0">
                        <a:latin typeface="Cambria Math" charset="0"/>
                      </a:rPr>
                      <m:t>𝑁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N total number of chemical species.</a:t>
                </a:r>
              </a:p>
              <a:p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chemeClr val="accent4"/>
                    </a:solidFill>
                  </a:rPr>
                  <a:t>quantities of those elements at time </a:t>
                </a:r>
                <a:r>
                  <a:rPr lang="en-US" i="1" dirty="0" smtClean="0">
                    <a:solidFill>
                      <a:schemeClr val="accent4"/>
                    </a:solidFill>
                  </a:rPr>
                  <a:t>t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(</m:t>
                    </m:r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=1,2,…, </m:t>
                    </m:r>
                    <m:r>
                      <a:rPr lang="en-US" i="1">
                        <a:latin typeface="Cambria Math" charset="0"/>
                      </a:rPr>
                      <m:t>𝑁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The possible reactions: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𝑀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dirty="0" smtClean="0"/>
                  <a:t>M, total number of reactions.</a:t>
                </a:r>
              </a:p>
              <a:p>
                <a:r>
                  <a:rPr lang="en-US" dirty="0" smtClean="0"/>
                  <a:t>Parameter for the evolution of the system: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dirty="0" smtClean="0"/>
                  <a:t>(deterministic)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dirty="0" smtClean="0"/>
                  <a:t>(stochastic)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1574" y="1843043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61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deterministic approach to chemical reactions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 to high-school: A simple equilibrium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44868" y="2332606"/>
                <a:ext cx="10893287" cy="434862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𝐴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𝐶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150, 100, 0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 </m:t>
                    </m:r>
                    <m:r>
                      <a:rPr lang="en-US" sz="2400" b="0" i="1" smtClean="0">
                        <a:latin typeface="Cambria Math" charset="0"/>
                      </a:rPr>
                      <m:t>𝑅</m:t>
                    </m:r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;</m:t>
                    </m:r>
                    <m:r>
                      <a:rPr lang="en-US" sz="2400" b="0" i="1" smtClean="0">
                        <a:latin typeface="Cambria Math" charset="0"/>
                      </a:rPr>
                      <m:t>𝑘</m:t>
                    </m:r>
                    <m:r>
                      <a:rPr lang="en-US" sz="2400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=0.5,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=0.05)</m:t>
                    </m:r>
                  </m:oMath>
                </a14:m>
                <a:r>
                  <a:rPr lang="en-US" sz="2400" b="0" i="1" dirty="0" smtClean="0">
                    <a:latin typeface="Cambria Math" charset="0"/>
                  </a:rPr>
                  <a:t>; V=1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𝑅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:</m:t>
                    </m:r>
                    <m:r>
                      <a:rPr lang="en-US" sz="2400" b="0" i="1" smtClean="0">
                        <a:latin typeface="Cambria Math" charset="0"/>
                      </a:rPr>
                      <m:t>𝐴</m:t>
                    </m:r>
                    <m:r>
                      <a:rPr lang="en-US" sz="2400" b="0" i="1" smtClean="0">
                        <a:latin typeface="Cambria Math" charset="0"/>
                      </a:rPr>
                      <m:t>+</m:t>
                    </m:r>
                    <m:r>
                      <a:rPr lang="en-US" sz="2400" b="0" i="1" smtClean="0">
                        <a:latin typeface="Cambria Math" charset="0"/>
                      </a:rPr>
                      <m:t>𝐵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e>
                    </m:groupChr>
                    <m:r>
                      <a:rPr lang="en-US" sz="2400" b="0" i="1" smtClean="0">
                        <a:latin typeface="Cambria Math" charset="0"/>
                      </a:rPr>
                      <m:t>  2</m:t>
                    </m:r>
                    <m:r>
                      <a:rPr lang="en-US" sz="2400" b="0" i="1" smtClean="0">
                        <a:latin typeface="Cambria Math" charset="0"/>
                      </a:rPr>
                      <m:t>𝐶</m:t>
                    </m:r>
                  </m:oMath>
                </a14:m>
                <a:r>
                  <a:rPr lang="en-US" sz="2400" b="0" dirty="0" smtClean="0"/>
                  <a:t> </a:t>
                </a:r>
                <a:br>
                  <a:rPr lang="en-US" sz="2400" b="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R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: 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charset="0"/>
                        </a:rPr>
                        <m:t>2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𝐶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groupChr>
                        <m:groupChrPr>
                          <m:chr m:val="→"/>
                          <m:vertJc m:val="bot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groupChr>
                      <m:r>
                        <a:rPr lang="en-US" sz="2400" b="0" i="1" smtClean="0">
                          <a:latin typeface="Cambria Math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𝐵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ⅆ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𝑑𝐵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0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charset="0"/>
                            </a:rPr>
                            <m:t>𝑑𝐶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𝑘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b="0" dirty="0" smtClean="0"/>
              </a:p>
              <a:p>
                <a:pPr/>
                <a:r>
                  <a:rPr lang="en-US" sz="2400" b="0" dirty="0" smtClean="0"/>
                  <a:t/>
                </a:r>
                <a:br>
                  <a:rPr lang="en-US" sz="2400" b="0" dirty="0" smtClean="0"/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𝑂𝑛𝑙𝑦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𝑖𝑛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𝑡h𝑒</m:t>
                      </m:r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charset="0"/>
                        </a:rPr>
                        <m:t>𝑒𝑞𝑢𝑖𝑙𝑖𝑏𝑟𝑖𝑢𝑚</m:t>
                      </m:r>
                      <m:r>
                        <a:rPr lang="en-US" sz="2400" b="0" i="1" smtClean="0">
                          <a:latin typeface="Cambria Math" charset="0"/>
                        </a:rPr>
                        <m:t>: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𝑣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68" y="2332606"/>
                <a:ext cx="10893287" cy="4348626"/>
              </a:xfrm>
              <a:prstGeom prst="rect">
                <a:avLst/>
              </a:prstGeom>
              <a:blipFill rotWithShape="0">
                <a:blip r:embed="rId2"/>
                <a:stretch>
                  <a:fillRect l="-391" t="-106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1" y="2360128"/>
            <a:ext cx="5945003" cy="445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A stochastic approach to the chemical system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evolution of a chemical system is </a:t>
            </a:r>
            <a:r>
              <a:rPr lang="en-US" b="1" u="sng" dirty="0" smtClean="0">
                <a:solidFill>
                  <a:schemeClr val="accent4"/>
                </a:solidFill>
              </a:rPr>
              <a:t>not continuous</a:t>
            </a:r>
            <a:r>
              <a:rPr lang="en-US" dirty="0" smtClean="0"/>
              <a:t>, chemical species quantities can only change by discrete integer amounts.</a:t>
            </a:r>
          </a:p>
          <a:p>
            <a:r>
              <a:rPr lang="en-US" dirty="0" smtClean="0"/>
              <a:t>It is </a:t>
            </a:r>
            <a:r>
              <a:rPr lang="en-US" b="1" u="sng" dirty="0" smtClean="0">
                <a:solidFill>
                  <a:schemeClr val="accent4"/>
                </a:solidFill>
              </a:rPr>
              <a:t>not deterministic</a:t>
            </a:r>
            <a:r>
              <a:rPr lang="en-US" dirty="0" smtClean="0">
                <a:solidFill>
                  <a:schemeClr val="accent4"/>
                </a:solidFill>
              </a:rPr>
              <a:t> </a:t>
            </a:r>
            <a:r>
              <a:rPr lang="en-US" dirty="0" smtClean="0"/>
              <a:t>if we take into account only the quantities of the chemical species. It is impossible to predict the exact molecular population levels at a future time.</a:t>
            </a:r>
          </a:p>
          <a:p>
            <a:r>
              <a:rPr lang="en-US" dirty="0" smtClean="0"/>
              <a:t>A better approach is to consider the process as a random walk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5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Stochastic model assumptions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356" y="1479551"/>
            <a:ext cx="10515600" cy="4351338"/>
          </a:xfrm>
        </p:spPr>
        <p:txBody>
          <a:bodyPr/>
          <a:lstStyle/>
          <a:p>
            <a:r>
              <a:rPr lang="en-US" dirty="0" smtClean="0"/>
              <a:t>The volume </a:t>
            </a:r>
            <a:r>
              <a:rPr lang="en-US" i="1" dirty="0" smtClean="0"/>
              <a:t>V </a:t>
            </a:r>
            <a:r>
              <a:rPr lang="en-US" dirty="0" smtClean="0"/>
              <a:t>is fixed</a:t>
            </a:r>
          </a:p>
          <a:p>
            <a:r>
              <a:rPr lang="en-US" dirty="0" smtClean="0"/>
              <a:t>The molecules are in thermal equilibrium, collisions occur in a random manner. The mixture is spatially homogeneous.</a:t>
            </a:r>
          </a:p>
          <a:p>
            <a:r>
              <a:rPr lang="en-US" dirty="0" smtClean="0"/>
              <a:t>A reaction happens when two interacting molecules collide in an "appropriate way”.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5524"/>
                  </p:ext>
                </p:extLst>
              </p:nvPr>
            </p:nvGraphicFramePr>
            <p:xfrm>
              <a:off x="1043132" y="7375086"/>
              <a:ext cx="9047924" cy="28590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23962"/>
                    <a:gridCol w="4523962"/>
                  </a:tblGrid>
                  <a:tr h="2666986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  2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2400" b="0" dirty="0" smtClean="0"/>
                            <a:t> </a:t>
                          </a:r>
                        </a:p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400" b="0" i="0" smtClean="0"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4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400" b="0" i="0" smtClean="0">
                                    <a:latin typeface="Cambria Math" charset="0"/>
                                  </a:rPr>
                                  <m:t>: 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 </m:t>
                                </m:r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groupCh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r>
                            <a:rPr lang="en-US" sz="2400" b="0" dirty="0" smtClean="0"/>
                            <a:t/>
                          </a:r>
                          <a:br>
                            <a:rPr lang="en-US" sz="2400" b="0" dirty="0" smtClean="0"/>
                          </a:br>
                          <a:endParaRPr lang="en-US" sz="2400" b="0" dirty="0" smtClean="0"/>
                        </a:p>
                        <a:p>
                          <a:endParaRPr 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555524"/>
                  </p:ext>
                </p:extLst>
              </p:nvPr>
            </p:nvGraphicFramePr>
            <p:xfrm>
              <a:off x="1043132" y="7375086"/>
              <a:ext cx="9047924" cy="285902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523962"/>
                    <a:gridCol w="4523962"/>
                  </a:tblGrid>
                  <a:tr h="285902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35" t="-213" r="-100135" b="-4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2400" dirty="0"/>
                        </a:p>
                      </a:txBody>
                      <a:tcPr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848" y="3065417"/>
            <a:ext cx="5324145" cy="39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9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64586"/>
                  </p:ext>
                </p:extLst>
              </p:nvPr>
            </p:nvGraphicFramePr>
            <p:xfrm>
              <a:off x="2906485" y="598729"/>
              <a:ext cx="8119580" cy="55420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59790"/>
                    <a:gridCol w="4059790"/>
                  </a:tblGrid>
                  <a:tr h="1328042">
                    <a:tc gridSpan="2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: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𝐴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𝐵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</m:t>
                              </m:r>
                              <m:groupChr>
                                <m:groupChrPr>
                                  <m:chr m:val="→"/>
                                  <m:vertJc m:val="bot"/>
                                  <m:ctrlPr>
                                    <a:rPr lang="en-US" sz="2800" b="0" i="1" smtClean="0">
                                      <a:latin typeface="Cambria Math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groupCh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  2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sz="2800" b="0" dirty="0" smtClean="0"/>
                            <a:t> </a:t>
                          </a: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0" smtClean="0">
                                    <a:latin typeface="Cambria Math" charset="0"/>
                                  </a:rPr>
                                  <m:t>: 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accent4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𝐶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 </m:t>
                                </m:r>
                                <m:groupChr>
                                  <m:groupChrPr>
                                    <m:chr m:val="→"/>
                                    <m:vertJc m:val="bot"/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groupChrPr>
                                  <m:e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groupCh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𝐴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en-US" sz="2800" b="0" dirty="0" smtClean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3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97575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𝐴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𝐵</m:t>
                                    </m:r>
                                  </m:sub>
                                </m:sSub>
                              </m:oMath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400" b="0" i="0" smtClean="0">
                                            <a:latin typeface="Cambria Math" charset="0"/>
                                          </a:rPr>
                                          <m:t>dP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charset="0"/>
                                      </a:rPr>
                                      <m:t>𝑑𝑡</m:t>
                                    </m:r>
                                  </m:den>
                                </m:f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  <m:t>𝐶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charset="0"/>
                                              </a:rPr>
                                              <m:t>𝑐</m:t>
                                            </m:r>
                                          </m:sub>
                                        </m:sSub>
                                        <m:r>
                                          <a:rPr lang="en-US" sz="2400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sz="2400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400" dirty="0" smtClean="0"/>
                        </a:p>
                        <a:p>
                          <a:endParaRPr lang="en-US" sz="2800" dirty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𝐴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𝐵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charset="0"/>
                                      </a:rPr>
                                      <m:t>v</m:t>
                                    </m:r>
                                  </m:e>
                                  <m:sub>
                                    <m:r>
                                      <a:rPr lang="en-US" sz="2800" b="0" i="0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=−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𝑐</m:t>
                                        </m:r>
                                      </m:sub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238284"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1=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b="0" dirty="0" smtClean="0"/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𝑐</m:t>
                                </m:r>
                                <m:r>
                                  <a:rPr lang="en-US" sz="2800" b="0" i="1" smtClean="0">
                                    <a:latin typeface="Cambria Math" charset="0"/>
                                  </a:rPr>
                                  <m:t>2=2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𝑉</m:t>
                                        </m:r>
                                      </m:e>
                                      <m:sup>
                                        <m:r>
                                          <a:rPr lang="en-US" sz="2800" b="0" i="1" smtClean="0"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464586"/>
                  </p:ext>
                </p:extLst>
              </p:nvPr>
            </p:nvGraphicFramePr>
            <p:xfrm>
              <a:off x="2906485" y="598729"/>
              <a:ext cx="8119580" cy="554208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059790"/>
                    <a:gridCol w="4059790"/>
                  </a:tblGrid>
                  <a:tr h="132804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" t="-459" r="-150" b="-31834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23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97575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50" t="-67593" r="-100150" b="-114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0300" t="-67593" r="-300" b="-114198"/>
                          </a:stretch>
                        </a:blipFill>
                      </a:tcPr>
                    </a:tc>
                  </a:tr>
                  <a:tr h="2238284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88954" marR="88954" marT="44477" marB="44477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75" t="-147554" r="-150" b="-54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/>
                          <a:endParaRPr lang="en-US" sz="2800" dirty="0"/>
                        </a:p>
                      </a:txBody>
                      <a:tcPr marL="88954" marR="88954" marT="44477" marB="44477"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7" name="Straight Arrow Connector 6"/>
          <p:cNvCxnSpPr/>
          <p:nvPr/>
        </p:nvCxnSpPr>
        <p:spPr>
          <a:xfrm flipH="1" flipV="1">
            <a:off x="2379217" y="1447061"/>
            <a:ext cx="2538061" cy="767599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5490" y="71313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chemeClr val="accent1"/>
                </a:solidFill>
              </a:rPr>
              <a:t>Possible combinations</a:t>
            </a:r>
            <a:endParaRPr lang="en-US" sz="2400">
              <a:solidFill>
                <a:schemeClr val="accent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917278" y="2214660"/>
            <a:ext cx="1763485" cy="151855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81469" y="4523136"/>
            <a:ext cx="2285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</a:rPr>
              <a:t>Units?</a:t>
            </a:r>
          </a:p>
          <a:p>
            <a:r>
              <a:rPr lang="en-US" sz="2400" dirty="0" smtClean="0">
                <a:solidFill>
                  <a:schemeClr val="accent1"/>
                </a:solidFill>
              </a:rPr>
              <a:t>Volume effect?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01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Master equation vs. stochastic simulation algorithm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equation: Probability distribution over time</a:t>
            </a:r>
          </a:p>
          <a:p>
            <a:r>
              <a:rPr lang="en-US" dirty="0" smtClean="0"/>
              <a:t>Stochastic simulation: Calculates a particular trajectory</a:t>
            </a:r>
            <a:endParaRPr lang="en-US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000" y="2690861"/>
            <a:ext cx="6510300" cy="416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3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57" y="237007"/>
            <a:ext cx="9813471" cy="6281446"/>
          </a:xfrm>
        </p:spPr>
      </p:pic>
    </p:spTree>
    <p:extLst>
      <p:ext uri="{BB962C8B-B14F-4D97-AF65-F5344CB8AC3E}">
        <p14:creationId xmlns:p14="http://schemas.microsoft.com/office/powerpoint/2010/main" val="92835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10893</TotalTime>
  <Words>473</Words>
  <Application>Microsoft Macintosh PowerPoint</Application>
  <PresentationFormat>Widescreen</PresentationFormat>
  <Paragraphs>138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Calibri</vt:lpstr>
      <vt:lpstr>Calibri Light</vt:lpstr>
      <vt:lpstr>Cambria Math</vt:lpstr>
      <vt:lpstr>Arial</vt:lpstr>
      <vt:lpstr>Office Theme</vt:lpstr>
      <vt:lpstr>“Introduction to the Stochastic modelling of reaction networks” Day 1: The Gillespie algorithm (intro)</vt:lpstr>
      <vt:lpstr>Deterministic vs. stochastic</vt:lpstr>
      <vt:lpstr>Notation: Describing a chemical system over time</vt:lpstr>
      <vt:lpstr>The deterministic approach to chemical reactions</vt:lpstr>
      <vt:lpstr>A stochastic approach to the chemical system</vt:lpstr>
      <vt:lpstr>Stochastic model assumptions</vt:lpstr>
      <vt:lpstr>PowerPoint Presentation</vt:lpstr>
      <vt:lpstr>Master equation vs. stochastic simulation algorithm</vt:lpstr>
      <vt:lpstr>PowerPoint Presentation</vt:lpstr>
      <vt:lpstr>The Gillespie algorithm</vt:lpstr>
      <vt:lpstr>The Gillespie algorithm: First, Refreshment</vt:lpstr>
      <vt:lpstr>The Gillespie algorithm:</vt:lpstr>
      <vt:lpstr>The Gillespie algorithm: what is P(z,μ)dz? </vt:lpstr>
      <vt:lpstr>The Gillespie algorithm</vt:lpstr>
      <vt:lpstr>The Gillespie algorithm</vt:lpstr>
      <vt:lpstr>The Gillespie algorithm</vt:lpstr>
      <vt:lpstr>How to sample random values from a PDF</vt:lpstr>
      <vt:lpstr>How to sample values from a PDF</vt:lpstr>
      <vt:lpstr>How to sample values from a PDF</vt:lpstr>
      <vt:lpstr>Possible projects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“Introduction to the Stochastic modelling of reaction networks” Day 1: The Gillespie algorithm (intro)</dc:title>
  <dc:creator>Microsoft Office User</dc:creator>
  <cp:lastModifiedBy>Microsoft Office User</cp:lastModifiedBy>
  <cp:revision>61</cp:revision>
  <dcterms:created xsi:type="dcterms:W3CDTF">2016-11-02T09:44:55Z</dcterms:created>
  <dcterms:modified xsi:type="dcterms:W3CDTF">2016-11-14T16:24:17Z</dcterms:modified>
</cp:coreProperties>
</file>